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6"/>
  </p:notesMasterIdLst>
  <p:sldIdLst>
    <p:sldId id="1644" r:id="rId5"/>
    <p:sldId id="1645" r:id="rId6"/>
    <p:sldId id="1646" r:id="rId7"/>
    <p:sldId id="1855" r:id="rId8"/>
    <p:sldId id="1649" r:id="rId9"/>
    <p:sldId id="1858" r:id="rId10"/>
    <p:sldId id="1857" r:id="rId11"/>
    <p:sldId id="1862" r:id="rId12"/>
    <p:sldId id="1658" r:id="rId13"/>
    <p:sldId id="1856" r:id="rId14"/>
    <p:sldId id="1872" r:id="rId15"/>
    <p:sldId id="1859" r:id="rId16"/>
    <p:sldId id="1860" r:id="rId17"/>
    <p:sldId id="1861" r:id="rId18"/>
    <p:sldId id="1663" r:id="rId19"/>
    <p:sldId id="1863" r:id="rId20"/>
    <p:sldId id="1664" r:id="rId21"/>
    <p:sldId id="1669" r:id="rId22"/>
    <p:sldId id="1864" r:id="rId23"/>
    <p:sldId id="1865" r:id="rId24"/>
    <p:sldId id="1866" r:id="rId25"/>
    <p:sldId id="1867" r:id="rId26"/>
    <p:sldId id="1868" r:id="rId27"/>
    <p:sldId id="1869" r:id="rId28"/>
    <p:sldId id="1874" r:id="rId29"/>
    <p:sldId id="1665" r:id="rId30"/>
    <p:sldId id="1666" r:id="rId31"/>
    <p:sldId id="1668" r:id="rId32"/>
    <p:sldId id="1871" r:id="rId33"/>
    <p:sldId id="1873" r:id="rId34"/>
    <p:sldId id="1876" r:id="rId35"/>
    <p:sldId id="1631" r:id="rId36"/>
    <p:sldId id="1634" r:id="rId37"/>
    <p:sldId id="1635" r:id="rId38"/>
    <p:sldId id="1636" r:id="rId39"/>
    <p:sldId id="1637" r:id="rId40"/>
    <p:sldId id="1638" r:id="rId41"/>
    <p:sldId id="1639" r:id="rId42"/>
    <p:sldId id="1640" r:id="rId43"/>
    <p:sldId id="1632" r:id="rId44"/>
    <p:sldId id="1633" r:id="rId45"/>
    <p:sldId id="1198" r:id="rId46"/>
    <p:sldId id="1467" r:id="rId47"/>
    <p:sldId id="1468" r:id="rId48"/>
    <p:sldId id="1469" r:id="rId49"/>
    <p:sldId id="1466" r:id="rId50"/>
    <p:sldId id="1470" r:id="rId51"/>
    <p:sldId id="1473" r:id="rId52"/>
    <p:sldId id="1471" r:id="rId53"/>
    <p:sldId id="1474" r:id="rId54"/>
    <p:sldId id="1475" r:id="rId55"/>
    <p:sldId id="1476" r:id="rId56"/>
    <p:sldId id="1480" r:id="rId57"/>
    <p:sldId id="1478" r:id="rId58"/>
    <p:sldId id="1477" r:id="rId59"/>
    <p:sldId id="1482" r:id="rId60"/>
    <p:sldId id="1481" r:id="rId61"/>
    <p:sldId id="1486" r:id="rId62"/>
    <p:sldId id="1483" r:id="rId63"/>
    <p:sldId id="1484" r:id="rId64"/>
    <p:sldId id="1489" r:id="rId65"/>
    <p:sldId id="1485" r:id="rId66"/>
    <p:sldId id="1487" r:id="rId67"/>
    <p:sldId id="1676" r:id="rId68"/>
    <p:sldId id="1488" r:id="rId69"/>
    <p:sldId id="1492" r:id="rId70"/>
    <p:sldId id="1677" r:id="rId71"/>
    <p:sldId id="1678" r:id="rId72"/>
    <p:sldId id="1493" r:id="rId73"/>
    <p:sldId id="1496" r:id="rId74"/>
    <p:sldId id="1497" r:id="rId75"/>
    <p:sldId id="1495" r:id="rId76"/>
    <p:sldId id="1507" r:id="rId77"/>
    <p:sldId id="1563" r:id="rId78"/>
    <p:sldId id="1498" r:id="rId79"/>
    <p:sldId id="1679" r:id="rId80"/>
    <p:sldId id="1680" r:id="rId81"/>
    <p:sldId id="1681" r:id="rId82"/>
    <p:sldId id="1505" r:id="rId83"/>
    <p:sldId id="1502" r:id="rId84"/>
    <p:sldId id="1509" r:id="rId85"/>
    <p:sldId id="1511" r:id="rId86"/>
    <p:sldId id="1513" r:id="rId87"/>
    <p:sldId id="1514" r:id="rId88"/>
    <p:sldId id="1506" r:id="rId89"/>
    <p:sldId id="1503" r:id="rId90"/>
    <p:sldId id="1851" r:id="rId91"/>
    <p:sldId id="1852" r:id="rId92"/>
    <p:sldId id="1516" r:id="rId93"/>
    <p:sldId id="1515" r:id="rId94"/>
    <p:sldId id="1517" r:id="rId95"/>
    <p:sldId id="1518" r:id="rId96"/>
    <p:sldId id="1519" r:id="rId97"/>
    <p:sldId id="1520" r:id="rId98"/>
    <p:sldId id="1521" r:id="rId99"/>
    <p:sldId id="1522" r:id="rId100"/>
    <p:sldId id="1523" r:id="rId101"/>
    <p:sldId id="1682" r:id="rId102"/>
    <p:sldId id="1683" r:id="rId103"/>
    <p:sldId id="1684" r:id="rId104"/>
    <p:sldId id="1525" r:id="rId105"/>
    <p:sldId id="1527" r:id="rId106"/>
    <p:sldId id="1537" r:id="rId107"/>
    <p:sldId id="1538" r:id="rId108"/>
    <p:sldId id="1533" r:id="rId109"/>
    <p:sldId id="1534" r:id="rId110"/>
    <p:sldId id="1846" r:id="rId111"/>
    <p:sldId id="1535" r:id="rId112"/>
    <p:sldId id="1847" r:id="rId113"/>
    <p:sldId id="1848" r:id="rId114"/>
    <p:sldId id="1849" r:id="rId115"/>
    <p:sldId id="1850" r:id="rId116"/>
    <p:sldId id="1845" r:id="rId117"/>
    <p:sldId id="1528" r:id="rId118"/>
    <p:sldId id="1532" r:id="rId119"/>
    <p:sldId id="1530" r:id="rId120"/>
    <p:sldId id="1531" r:id="rId121"/>
    <p:sldId id="1844" r:id="rId122"/>
    <p:sldId id="1539" r:id="rId123"/>
    <p:sldId id="1540" r:id="rId124"/>
    <p:sldId id="1541" r:id="rId125"/>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9" autoAdjust="0"/>
    <p:restoredTop sz="94645"/>
  </p:normalViewPr>
  <p:slideViewPr>
    <p:cSldViewPr snapToGrid="0" snapToObjects="1">
      <p:cViewPr varScale="1">
        <p:scale>
          <a:sx n="68" d="100"/>
          <a:sy n="68" d="100"/>
        </p:scale>
        <p:origin x="-629" y="-8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16"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1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6/6/2024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xmlns=""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xmlns=""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xmlns=""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xmlns=""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xmlns=""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xmlns=""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xmlns=""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3.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2.svg"/><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1.svg"/><Relationship Id="rId18" Type="http://schemas.openxmlformats.org/officeDocument/2006/relationships/image" Target="../media/image25.png"/><Relationship Id="rId3" Type="http://schemas.openxmlformats.org/officeDocument/2006/relationships/image" Target="../media/image41.svg"/><Relationship Id="rId21" Type="http://schemas.openxmlformats.org/officeDocument/2006/relationships/image" Target="../media/image14.svg"/><Relationship Id="rId7" Type="http://schemas.openxmlformats.org/officeDocument/2006/relationships/image" Target="../media/image45.svg"/><Relationship Id="rId12" Type="http://schemas.openxmlformats.org/officeDocument/2006/relationships/image" Target="../media/image22.png"/><Relationship Id="rId17" Type="http://schemas.openxmlformats.org/officeDocument/2006/relationships/image" Target="../media/image55.svg"/><Relationship Id="rId2" Type="http://schemas.openxmlformats.org/officeDocument/2006/relationships/image" Target="../media/image17.png"/><Relationship Id="rId16" Type="http://schemas.openxmlformats.org/officeDocument/2006/relationships/image" Target="../media/image24.png"/><Relationship Id="rId20"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21.png"/><Relationship Id="rId19" Type="http://schemas.openxmlformats.org/officeDocument/2006/relationships/image" Target="../media/image10.svg"/><Relationship Id="rId4" Type="http://schemas.openxmlformats.org/officeDocument/2006/relationships/image" Target="../media/image18.png"/><Relationship Id="rId9" Type="http://schemas.openxmlformats.org/officeDocument/2006/relationships/image" Target="../media/image47.sv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3.svg"/><Relationship Id="rId18" Type="http://schemas.openxmlformats.org/officeDocument/2006/relationships/image" Target="../media/image25.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23.png"/><Relationship Id="rId17" Type="http://schemas.openxmlformats.org/officeDocument/2006/relationships/image" Target="../media/image14.svg"/><Relationship Id="rId2" Type="http://schemas.openxmlformats.org/officeDocument/2006/relationships/image" Target="../media/image17.png"/><Relationship Id="rId16"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51.sv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image" Target="../media/image22.png"/><Relationship Id="rId19" Type="http://schemas.openxmlformats.org/officeDocument/2006/relationships/image" Target="../media/image10.svg"/><Relationship Id="rId4" Type="http://schemas.openxmlformats.org/officeDocument/2006/relationships/image" Target="../media/image18.png"/><Relationship Id="rId9" Type="http://schemas.openxmlformats.org/officeDocument/2006/relationships/image" Target="../media/image47.sv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3.sv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43.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43.svg"/><Relationship Id="rId4" Type="http://schemas.openxmlformats.org/officeDocument/2006/relationships/image" Target="../media/image18.png"/><Relationship Id="rId9" Type="http://schemas.openxmlformats.org/officeDocument/2006/relationships/image" Target="../media/image7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26.sv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3.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2.svg"/><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xmlns=""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174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278158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xmlns=""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xmlns=""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xmlns=""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xmlns=""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xmlns=""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xmlns=""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xmlns=""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xmlns=""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964658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24534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xmlns=""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xmlns=""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xmlns=""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xmlns=""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xmlns=""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xmlns=""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xmlns=""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xmlns=""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xmlns=""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xmlns=""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xmlns=""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Tree>
    <p:extLst>
      <p:ext uri="{BB962C8B-B14F-4D97-AF65-F5344CB8AC3E}">
        <p14:creationId xmlns:p14="http://schemas.microsoft.com/office/powerpoint/2010/main" val="2169646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xmlns=""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Tree>
    <p:extLst>
      <p:ext uri="{BB962C8B-B14F-4D97-AF65-F5344CB8AC3E}">
        <p14:creationId xmlns:p14="http://schemas.microsoft.com/office/powerpoint/2010/main" val="304260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17369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xmlns=""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Tree>
    <p:extLst>
      <p:ext uri="{BB962C8B-B14F-4D97-AF65-F5344CB8AC3E}">
        <p14:creationId xmlns:p14="http://schemas.microsoft.com/office/powerpoint/2010/main" val="1540616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xmlns=""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Tree>
    <p:extLst>
      <p:ext uri="{BB962C8B-B14F-4D97-AF65-F5344CB8AC3E}">
        <p14:creationId xmlns:p14="http://schemas.microsoft.com/office/powerpoint/2010/main" val="913054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xmlns=""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Tree>
    <p:extLst>
      <p:ext uri="{BB962C8B-B14F-4D97-AF65-F5344CB8AC3E}">
        <p14:creationId xmlns:p14="http://schemas.microsoft.com/office/powerpoint/2010/main" val="3094795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pic>
        <p:nvPicPr>
          <p:cNvPr id="9" name="Picture 8">
            <a:extLst>
              <a:ext uri="{FF2B5EF4-FFF2-40B4-BE49-F238E27FC236}">
                <a16:creationId xmlns:a16="http://schemas.microsoft.com/office/drawing/2014/main" xmlns="" id="{D175509A-FA3D-1A44-807C-58E35E0C44F7}"/>
              </a:ext>
            </a:extLst>
          </p:cNvPr>
          <p:cNvPicPr>
            <a:picLocks noChangeAspect="1"/>
          </p:cNvPicPr>
          <p:nvPr/>
        </p:nvPicPr>
        <p:blipFill>
          <a:blip r:embed="rId3"/>
          <a:stretch>
            <a:fillRect/>
          </a:stretch>
        </p:blipFill>
        <p:spPr>
          <a:xfrm>
            <a:off x="5802701" y="1789771"/>
            <a:ext cx="8671581" cy="5525429"/>
          </a:xfrm>
          <a:prstGeom prst="rect">
            <a:avLst/>
          </a:prstGeom>
        </p:spPr>
      </p:pic>
      <p:sp>
        <p:nvSpPr>
          <p:cNvPr id="10" name="Rounded Rectangle 9">
            <a:extLst>
              <a:ext uri="{FF2B5EF4-FFF2-40B4-BE49-F238E27FC236}">
                <a16:creationId xmlns:a16="http://schemas.microsoft.com/office/drawing/2014/main" xmlns=""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5193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2287638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xmlns=""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xmlns=""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xmlns=""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xmlns=""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xmlns=""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xmlns=""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xmlns=""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xmlns=""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xmlns=""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xmlns=""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xmlns=""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A68268-0362-734D-BA0E-5AE858B195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pic>
        <p:nvPicPr>
          <p:cNvPr id="3" name="Picture 2">
            <a:extLst>
              <a:ext uri="{FF2B5EF4-FFF2-40B4-BE49-F238E27FC236}">
                <a16:creationId xmlns:a16="http://schemas.microsoft.com/office/drawing/2014/main" xmlns="" id="{224437A6-DB0A-F748-A7B5-8EEB0281DA50}"/>
              </a:ext>
            </a:extLst>
          </p:cNvPr>
          <p:cNvPicPr>
            <a:picLocks noChangeAspect="1"/>
          </p:cNvPicPr>
          <p:nvPr/>
        </p:nvPicPr>
        <p:blipFill>
          <a:blip r:embed="rId2"/>
          <a:stretch>
            <a:fillRect/>
          </a:stretch>
        </p:blipFill>
        <p:spPr>
          <a:xfrm>
            <a:off x="1635836" y="1103970"/>
            <a:ext cx="11188067" cy="650854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5582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20990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xmlns=""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xmlns=""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xmlns=""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xmlns=""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xmlns=""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xmlns=""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5359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4EDB94-2EA5-9D46-A5D5-0756AA4D411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xmlns=""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xmlns=""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xmlns=""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xmlns=""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xmlns=""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xmlns=""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xmlns=""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25C6D80-DA37-E84C-A818-22C0861210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xmlns=""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xmlns=""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xmlns=""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xmlns=""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xmlns=""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xmlns=""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xmlns=""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xmlns=""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xmlns=""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xmlns=""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xmlns=""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xmlns=""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xmlns=""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xmlns=""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xmlns=""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xmlns=""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xmlns=""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xmlns=""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xmlns=""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xmlns=""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xmlns=""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xmlns=""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xmlns=""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xmlns=""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xmlns=""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xmlns=""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897243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xmlns=""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xmlns=""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xmlns=""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xmlns=""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xmlns=""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xmlns=""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xmlns=""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xmlns=""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xmlns=""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15457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xmlns=""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xmlns=""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xmlns=""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xmlns=""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xmlns=""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xmlns=""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xmlns=""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xmlns=""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xmlns=""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966E7C9-BEAA-F645-B304-BD0856437FB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xmlns=""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xmlns=""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xmlns=""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xmlns=""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xmlns=""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xmlns=""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xmlns=""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xmlns=""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xmlns=""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xmlns=""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xmlns="" id="{8E7F6347-9F74-E94F-99F4-2BB67434CFA5}"/>
              </a:ext>
            </a:extLst>
          </p:cNvPr>
          <p:cNvSpPr/>
          <p:nvPr/>
        </p:nvSpPr>
        <p:spPr>
          <a:xfrm>
            <a:off x="4967111" y="2792791"/>
            <a:ext cx="4515556" cy="12768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multiple Terraform Projects communicate to each other?</a:t>
            </a:r>
            <a:br>
              <a:rPr lang="en-US" dirty="0"/>
            </a:br>
            <a:r>
              <a:rPr lang="en-US" dirty="0">
                <a:solidFill>
                  <a:srgbClr val="FFFF00"/>
                </a:solidFill>
              </a:rPr>
              <a:t>Very Important in Real-World</a:t>
            </a:r>
          </a:p>
        </p:txBody>
      </p:sp>
    </p:spTree>
    <p:extLst>
      <p:ext uri="{BB962C8B-B14F-4D97-AF65-F5344CB8AC3E}">
        <p14:creationId xmlns:p14="http://schemas.microsoft.com/office/powerpoint/2010/main" val="586389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xmlns=""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xmlns=""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xmlns=""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xmlns=""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xmlns=""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97712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xmlns=""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xmlns=""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xmlns="" id="{B7AFAFC0-B475-0945-8C1F-816BCD13CFD2}"/>
              </a:ext>
            </a:extLst>
          </p:cNvPr>
          <p:cNvSpPr/>
          <p:nvPr/>
        </p:nvSpPr>
        <p:spPr>
          <a:xfrm>
            <a:off x="1415184" y="3748697"/>
            <a:ext cx="2836776" cy="122590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xmlns=""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42601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xmlns="" id="{16FD609D-1B57-B94B-B1D0-8ED1E78C6A39}"/>
              </a:ext>
            </a:extLst>
          </p:cNvPr>
          <p:cNvSpPr/>
          <p:nvPr/>
        </p:nvSpPr>
        <p:spPr>
          <a:xfrm>
            <a:off x="8541353" y="134232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xmlns=""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xmlns=""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233404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xmlns="" id="{3BCDAF4C-755E-0247-ABAF-6B90F68CD6D5}"/>
              </a:ext>
            </a:extLst>
          </p:cNvPr>
          <p:cNvSpPr/>
          <p:nvPr/>
        </p:nvSpPr>
        <p:spPr>
          <a:xfrm>
            <a:off x="1464589" y="1224858"/>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xmlns=""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xmlns=""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331660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xmlns="" id="{3BCDAF4C-755E-0247-ABAF-6B90F68CD6D5}"/>
              </a:ext>
            </a:extLst>
          </p:cNvPr>
          <p:cNvSpPr/>
          <p:nvPr/>
        </p:nvSpPr>
        <p:spPr>
          <a:xfrm>
            <a:off x="1516410" y="1285875"/>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xmlns=""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xmlns=""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68484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xmlns="" id="{3BCDAF4C-755E-0247-ABAF-6B90F68CD6D5}"/>
              </a:ext>
            </a:extLst>
          </p:cNvPr>
          <p:cNvSpPr/>
          <p:nvPr/>
        </p:nvSpPr>
        <p:spPr>
          <a:xfrm>
            <a:off x="1019356" y="127540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xmlns=""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xmlns=""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385924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xmlns=""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xmlns=""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xmlns="" id="{3449C419-984A-7F43-8951-3A1FA500C6CD}"/>
              </a:ext>
            </a:extLst>
          </p:cNvPr>
          <p:cNvSpPr/>
          <p:nvPr/>
        </p:nvSpPr>
        <p:spPr>
          <a:xfrm>
            <a:off x="11727932" y="6666286"/>
            <a:ext cx="2631162" cy="9319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24550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Cloud &amp; Sentinel Policies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61553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xmlns=""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xmlns=""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xmlns=""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xmlns=""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xmlns=""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xmlns=""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xmlns=""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xmlns=""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xmlns=""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xmlns=""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xmlns=""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xmlns=""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xmlns=""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xmlns=""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xmlns=""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xmlns=""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xmlns=""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xmlns=""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xmlns=""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xmlns=""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xmlns=""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xmlns=""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xmlns=""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xmlns=""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xmlns=""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xmlns=""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xmlns=""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xmlns=""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xmlns=""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4391378" y="50243"/>
            <a:ext cx="6039555" cy="1188851"/>
          </a:xfrm>
        </p:spPr>
        <p:txBody>
          <a:bodyPr>
            <a:noAutofit/>
          </a:bodyPr>
          <a:lstStyle/>
          <a:p>
            <a:r>
              <a:rPr lang="en-US" sz="4600" b="1" dirty="0"/>
              <a:t>Terraform Cloud</a:t>
            </a:r>
          </a:p>
        </p:txBody>
      </p:sp>
      <p:pic>
        <p:nvPicPr>
          <p:cNvPr id="3" name="Picture 2">
            <a:extLst>
              <a:ext uri="{FF2B5EF4-FFF2-40B4-BE49-F238E27FC236}">
                <a16:creationId xmlns:a16="http://schemas.microsoft.com/office/drawing/2014/main" xmlns=""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sp>
        <p:nvSpPr>
          <p:cNvPr id="10" name="Rounded Rectangle 9">
            <a:extLst>
              <a:ext uri="{FF2B5EF4-FFF2-40B4-BE49-F238E27FC236}">
                <a16:creationId xmlns:a16="http://schemas.microsoft.com/office/drawing/2014/main" xmlns=""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D754D590-8BBC-4A4C-B3CD-F2390330FC29}"/>
              </a:ext>
            </a:extLst>
          </p:cNvPr>
          <p:cNvPicPr>
            <a:picLocks noChangeAspect="1"/>
          </p:cNvPicPr>
          <p:nvPr/>
        </p:nvPicPr>
        <p:blipFill>
          <a:blip r:embed="rId3"/>
          <a:stretch>
            <a:fillRect/>
          </a:stretch>
        </p:blipFill>
        <p:spPr>
          <a:xfrm>
            <a:off x="115556" y="2936240"/>
            <a:ext cx="5219700" cy="2070100"/>
          </a:xfrm>
          <a:prstGeom prst="rect">
            <a:avLst/>
          </a:prstGeom>
        </p:spPr>
      </p:pic>
      <p:sp>
        <p:nvSpPr>
          <p:cNvPr id="12" name="Rounded Rectangle 11">
            <a:extLst>
              <a:ext uri="{FF2B5EF4-FFF2-40B4-BE49-F238E27FC236}">
                <a16:creationId xmlns:a16="http://schemas.microsoft.com/office/drawing/2014/main" xmlns="" id="{E7BA285A-AA0A-114F-BEEC-4FDA782B728C}"/>
              </a:ext>
            </a:extLst>
          </p:cNvPr>
          <p:cNvSpPr/>
          <p:nvPr/>
        </p:nvSpPr>
        <p:spPr>
          <a:xfrm>
            <a:off x="11209867" y="1416817"/>
            <a:ext cx="2942115" cy="635581"/>
          </a:xfrm>
          <a:prstGeom prst="roundRect">
            <a:avLst>
              <a:gd name="adj" fmla="val 11547"/>
            </a:avLst>
          </a:prstGeom>
          <a:noFill/>
          <a:ln w="857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AF63097B-05C8-A04A-B011-C5409B397236}"/>
              </a:ext>
            </a:extLst>
          </p:cNvPr>
          <p:cNvSpPr txBox="1"/>
          <p:nvPr/>
        </p:nvSpPr>
        <p:spPr>
          <a:xfrm>
            <a:off x="11469511" y="1524000"/>
            <a:ext cx="2353273" cy="430887"/>
          </a:xfrm>
          <a:prstGeom prst="rect">
            <a:avLst/>
          </a:prstGeom>
          <a:noFill/>
        </p:spPr>
        <p:txBody>
          <a:bodyPr wrap="none" rtlCol="0">
            <a:spAutoFit/>
          </a:bodyPr>
          <a:lstStyle/>
          <a:p>
            <a:r>
              <a:rPr lang="en-US" b="1" dirty="0">
                <a:solidFill>
                  <a:srgbClr val="C00000"/>
                </a:solidFill>
              </a:rPr>
              <a:t>3 Hour 43 Minutes</a:t>
            </a:r>
          </a:p>
        </p:txBody>
      </p:sp>
    </p:spTree>
    <p:extLst>
      <p:ext uri="{BB962C8B-B14F-4D97-AF65-F5344CB8AC3E}">
        <p14:creationId xmlns:p14="http://schemas.microsoft.com/office/powerpoint/2010/main" val="39917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CA263AC-725C-7A44-ACA0-3A4EEDF5C0BD}"/>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xmlns="" id="{361AE0C8-0B67-BD4E-88E9-E00A5C7F2345}"/>
              </a:ext>
            </a:extLst>
          </p:cNvPr>
          <p:cNvPicPr>
            <a:picLocks noChangeAspect="1"/>
          </p:cNvPicPr>
          <p:nvPr/>
        </p:nvPicPr>
        <p:blipFill>
          <a:blip r:embed="rId2"/>
          <a:stretch>
            <a:fillRect/>
          </a:stretch>
        </p:blipFill>
        <p:spPr>
          <a:xfrm>
            <a:off x="9817513" y="240698"/>
            <a:ext cx="3676166" cy="7191022"/>
          </a:xfrm>
          <a:prstGeom prst="rect">
            <a:avLst/>
          </a:prstGeom>
          <a:ln w="111125">
            <a:solidFill>
              <a:schemeClr val="tx1"/>
            </a:solidFill>
          </a:ln>
        </p:spPr>
      </p:pic>
      <p:sp>
        <p:nvSpPr>
          <p:cNvPr id="6" name="Oval 5">
            <a:extLst>
              <a:ext uri="{FF2B5EF4-FFF2-40B4-BE49-F238E27FC236}">
                <a16:creationId xmlns:a16="http://schemas.microsoft.com/office/drawing/2014/main" xmlns="" id="{8B254840-823F-6144-A91B-2DAE7A7AD84E}"/>
              </a:ext>
            </a:extLst>
          </p:cNvPr>
          <p:cNvSpPr/>
          <p:nvPr/>
        </p:nvSpPr>
        <p:spPr>
          <a:xfrm>
            <a:off x="745067" y="2904876"/>
            <a:ext cx="6570133" cy="186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Terraform Functions</a:t>
            </a:r>
          </a:p>
        </p:txBody>
      </p:sp>
      <p:cxnSp>
        <p:nvCxnSpPr>
          <p:cNvPr id="8" name="Straight Arrow Connector 7">
            <a:extLst>
              <a:ext uri="{FF2B5EF4-FFF2-40B4-BE49-F238E27FC236}">
                <a16:creationId xmlns:a16="http://schemas.microsoft.com/office/drawing/2014/main" xmlns="" id="{29CAE4FB-0B3F-8343-8E06-70D89B1EC3DA}"/>
              </a:ext>
            </a:extLst>
          </p:cNvPr>
          <p:cNvCxnSpPr>
            <a:stCxn id="6" idx="6"/>
            <a:endCxn id="5" idx="1"/>
          </p:cNvCxnSpPr>
          <p:nvPr/>
        </p:nvCxnSpPr>
        <p:spPr>
          <a:xfrm>
            <a:off x="7315200" y="3836209"/>
            <a:ext cx="2502313"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34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36512D8-A616-FA45-A29B-BC8B0B7DD3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80C057D-AED8-FB4C-8F4F-A52A377CA0BC}"/>
              </a:ext>
            </a:extLst>
          </p:cNvPr>
          <p:cNvSpPr>
            <a:spLocks noGrp="1"/>
          </p:cNvSpPr>
          <p:nvPr>
            <p:ph type="title"/>
          </p:nvPr>
        </p:nvSpPr>
        <p:spPr/>
        <p:txBody>
          <a:bodyPr/>
          <a:lstStyle/>
          <a:p>
            <a:r>
              <a:rPr lang="en-US" dirty="0"/>
              <a:t>Additional Terraform Concepts</a:t>
            </a:r>
          </a:p>
        </p:txBody>
      </p:sp>
      <p:pic>
        <p:nvPicPr>
          <p:cNvPr id="6" name="Picture 5">
            <a:extLst>
              <a:ext uri="{FF2B5EF4-FFF2-40B4-BE49-F238E27FC236}">
                <a16:creationId xmlns:a16="http://schemas.microsoft.com/office/drawing/2014/main" xmlns="" id="{B48D4E1F-823A-794B-B46D-AFD5851D0F0A}"/>
              </a:ext>
            </a:extLst>
          </p:cNvPr>
          <p:cNvPicPr>
            <a:picLocks noChangeAspect="1"/>
          </p:cNvPicPr>
          <p:nvPr/>
        </p:nvPicPr>
        <p:blipFill>
          <a:blip r:embed="rId2"/>
          <a:stretch>
            <a:fillRect/>
          </a:stretch>
        </p:blipFill>
        <p:spPr>
          <a:xfrm>
            <a:off x="3257744" y="1866193"/>
            <a:ext cx="8114911" cy="4782961"/>
          </a:xfrm>
          <a:prstGeom prst="rect">
            <a:avLst/>
          </a:prstGeom>
        </p:spPr>
      </p:pic>
    </p:spTree>
    <p:extLst>
      <p:ext uri="{BB962C8B-B14F-4D97-AF65-F5344CB8AC3E}">
        <p14:creationId xmlns:p14="http://schemas.microsoft.com/office/powerpoint/2010/main" val="3817709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EBD085C-E66D-A241-81FF-EE5DBB7633C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xmlns=""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xmlns=""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xmlns=""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xmlns=""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xmlns=""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xmlns=""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xmlns=""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xmlns=""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xmlns=""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xmlns=""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xmlns="" id="{E89B4087-F1F4-8149-8C64-D32857BEF1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xmlns="" id="{0A4C3641-8188-9943-9DA0-7FC5BA4CA1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xmlns="" id="{A6C21DC0-71B1-2442-AD80-83609E4909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xmlns="" id="{C1E83CE2-2510-EF44-B5B2-B46F16F11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xmlns="" id="{732AB337-5076-BA47-AE72-C3638D548C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xmlns=""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xmlns=""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xmlns=""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xmlns=""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xmlns=""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xmlns=""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xmlns=""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xmlns=""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xmlns=""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xmlns=""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xmlns=""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xmlns=""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xmlns=""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xmlns=""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xmlns=""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xmlns=""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xmlns=""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xmlns=""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xmlns=""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xmlns=""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xmlns=""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xmlns=""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xmlns=""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xmlns=""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xmlns=""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F72DF5-E2A4-B448-8523-207D2E2EFC8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xmlns=""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xmlns=""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xmlns=""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xmlns=""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xmlns=""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xmlns=""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xmlns=""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xmlns=""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xmlns=""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xmlns=""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5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4A85C33-9865-D442-AE9A-5A3192F0DFF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xmlns=""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44B4485-765E-3647-87A1-D7854AB2E6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xmlns=""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3B97CD6-2D50-BB46-A3D7-E49A406B71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xmlns=""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xmlns=""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xmlns=""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xmlns=""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xmlns=""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xmlns=""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xmlns=""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xmlns=""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98073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xmlns=""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xmlns=""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xmlns=""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xmlns=""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xmlns=""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xmlns=""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965769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C2F4B2-02D4-C347-9F09-F60184E955E8}"/>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xmlns=""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xmlns=""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xmlns=""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xmlns=""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xmlns=""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xmlns=""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xmlns=""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Oval 11">
            <a:extLst>
              <a:ext uri="{FF2B5EF4-FFF2-40B4-BE49-F238E27FC236}">
                <a16:creationId xmlns:a16="http://schemas.microsoft.com/office/drawing/2014/main" xmlns="" id="{CE53A641-E132-FC49-BA9A-A52729C571BC}"/>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15 Demos</a:t>
            </a:r>
          </a:p>
        </p:txBody>
      </p:sp>
    </p:spTree>
    <p:extLst>
      <p:ext uri="{BB962C8B-B14F-4D97-AF65-F5344CB8AC3E}">
        <p14:creationId xmlns:p14="http://schemas.microsoft.com/office/powerpoint/2010/main" val="2743876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CBB7A28-F196-CD49-815D-EA4C9FA670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xmlns=""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xmlns=""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xmlns=""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xmlns=""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xmlns=""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3173319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B83F669-C2E5-DE42-B776-116F17867F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xmlns=""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xmlns=""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xmlns=""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xmlns=""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xmlns=""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xmlns=""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xmlns=""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xmlns=""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xmlns=""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xmlns=""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xmlns=""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xmlns=""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xmlns=""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xmlns=""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xmlns=""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xmlns=""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030658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EACE1F-75BF-0249-9ECE-1F3EC4A5453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xmlns=""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xmlns=""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1C0938A-A336-A64D-B505-5180EE3A062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xmlns=""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xmlns=""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xmlns=""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7D7A4E0-8EDE-AB42-B4CE-1068BA8E40D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xmlns=""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xmlns=""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xmlns=""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xmlns=""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xmlns=""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xmlns=""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xmlns=""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xmlns=""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3095509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202939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C5798-8F60-AE48-9DEB-BB2C01207623}"/>
              </a:ext>
            </a:extLst>
          </p:cNvPr>
          <p:cNvSpPr>
            <a:spLocks noGrp="1"/>
          </p:cNvSpPr>
          <p:nvPr>
            <p:ph type="ftr" sz="quarter" idx="10"/>
          </p:nvPr>
        </p:nvSpPr>
        <p:spPr/>
        <p:txBody>
          <a:bodyPr/>
          <a:lstStyle/>
          <a:p>
            <a:pPr algn="l"/>
            <a:r>
              <a:rPr lang="en-US"/>
              <a:t>© Kalyan Reddy Daida</a:t>
            </a:r>
            <a:endParaRPr lang="en-GB" dirty="0"/>
          </a:p>
        </p:txBody>
      </p:sp>
      <p:sp>
        <p:nvSpPr>
          <p:cNvPr id="3" name="Oval 2">
            <a:extLst>
              <a:ext uri="{FF2B5EF4-FFF2-40B4-BE49-F238E27FC236}">
                <a16:creationId xmlns:a16="http://schemas.microsoft.com/office/drawing/2014/main" xmlns=""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xmlns=""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xmlns=""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xmlns=""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xmlns=""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xmlns=""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xmlns=""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xmlns=""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D77B59B-6ECF-2B4E-9B24-BEF2F818061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pic>
        <p:nvPicPr>
          <p:cNvPr id="6" name="Picture 5">
            <a:extLst>
              <a:ext uri="{FF2B5EF4-FFF2-40B4-BE49-F238E27FC236}">
                <a16:creationId xmlns:a16="http://schemas.microsoft.com/office/drawing/2014/main" xmlns=""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0173B8A-8971-B24E-A169-F61440C6BA9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xmlns=""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xmlns=""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xmlns=""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xmlns=""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xmlns=""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xmlns=""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xmlns=""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xmlns=""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xmlns=""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xmlns=""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xmlns=""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xmlns=""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xmlns=""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xmlns=""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xmlns=""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12AC171-3750-9544-A94B-8FC1F95D832D}"/>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xmlns=""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xmlns=""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xmlns=""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xmlns=""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xmlns=""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xmlns=""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xmlns=""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xmlns=""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xmlns=""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xmlns=""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xmlns=""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xmlns=""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xmlns=""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xmlns=""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xmlns=""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648643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xmlns=""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xmlns=""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xmlns=""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xmlns=""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xmlns=""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xmlns=""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xmlns=""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xmlns=""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25929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2763059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7EDE01-CD5B-774C-96D4-067364D947B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xmlns=""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xmlns=""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xmlns=""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xmlns=""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xmlns=""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xmlns=""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xmlns=""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xmlns=""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xmlns=""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xmlns=""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xmlns=""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722454-9F5F-2F4A-A167-323AC9715F3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pic>
        <p:nvPicPr>
          <p:cNvPr id="6" name="Picture 5">
            <a:extLst>
              <a:ext uri="{FF2B5EF4-FFF2-40B4-BE49-F238E27FC236}">
                <a16:creationId xmlns:a16="http://schemas.microsoft.com/office/drawing/2014/main" xmlns=""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EDC55E-4A24-1347-97B2-E2BBD29426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xmlns=""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xmlns=""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3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10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xmlns=""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xmlns=""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xmlns=""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xmlns=""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xmlns=""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xmlns=""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xmlns=""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xmlns=""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xmlns=""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a:bodyPr>
          <a:lstStyle/>
          <a:p>
            <a:r>
              <a:rPr lang="en-US" b="1" dirty="0"/>
              <a:t>Terraform Local Values -  </a:t>
            </a:r>
            <a:r>
              <a:rPr lang="en-US" b="1" dirty="0">
                <a:solidFill>
                  <a:srgbClr val="C00000"/>
                </a:solidFill>
              </a:rPr>
              <a:t>2 Demos</a:t>
            </a:r>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7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xmlns=""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xmlns=""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xmlns=""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xmlns=""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xmlns=""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xmlns=""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xmlns=""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xmlns=""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xmlns=""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xmlns=""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xmlns=""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2244971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600087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3597857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521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xmlns=""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xmlns=""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xmlns=""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xmlns=""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xmlns=""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xmlns=""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xmlns=""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xmlns=""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Tree>
    <p:extLst>
      <p:ext uri="{BB962C8B-B14F-4D97-AF65-F5344CB8AC3E}">
        <p14:creationId xmlns:p14="http://schemas.microsoft.com/office/powerpoint/2010/main" val="3904756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12F2E5-4FEF-364B-94F2-93D868544E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xmlns=""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xmlns=""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dirty="0">
                <a:solidFill>
                  <a:srgbClr val="C00000"/>
                </a:solidFill>
              </a:rPr>
              <a:t>2 Hour 30 Minutes</a:t>
            </a:r>
          </a:p>
        </p:txBody>
      </p:sp>
      <p:sp>
        <p:nvSpPr>
          <p:cNvPr id="10" name="Oval 9">
            <a:extLst>
              <a:ext uri="{FF2B5EF4-FFF2-40B4-BE49-F238E27FC236}">
                <a16:creationId xmlns:a16="http://schemas.microsoft.com/office/drawing/2014/main" xmlns=""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9 Demos for</a:t>
            </a:r>
          </a:p>
          <a:p>
            <a:pPr algn="ctr"/>
            <a:r>
              <a:rPr lang="en-US" sz="3000" dirty="0"/>
              <a:t>Meta-Arguments</a:t>
            </a:r>
          </a:p>
        </p:txBody>
      </p:sp>
    </p:spTree>
    <p:extLst>
      <p:ext uri="{BB962C8B-B14F-4D97-AF65-F5344CB8AC3E}">
        <p14:creationId xmlns:p14="http://schemas.microsoft.com/office/powerpoint/2010/main" val="392061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5611680-85BE-4740-93B5-6ADCCD45E25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xmlns=""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xmlns=""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xmlns=""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xmlns=""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xmlns=""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xmlns=""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xmlns=""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xmlns=""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xmlns=""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xmlns=""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xmlns=""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10" name="Rounded Rectangle 9">
            <a:extLst>
              <a:ext uri="{FF2B5EF4-FFF2-40B4-BE49-F238E27FC236}">
                <a16:creationId xmlns:a16="http://schemas.microsoft.com/office/drawing/2014/main" xmlns="" id="{B626E982-0E12-DA4E-B2AB-F834320B9217}"/>
              </a:ext>
            </a:extLst>
          </p:cNvPr>
          <p:cNvSpPr/>
          <p:nvPr/>
        </p:nvSpPr>
        <p:spPr>
          <a:xfrm>
            <a:off x="349955" y="295683"/>
            <a:ext cx="13746878" cy="11885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3" name="Rounded Rectangle 2">
            <a:extLst>
              <a:ext uri="{FF2B5EF4-FFF2-40B4-BE49-F238E27FC236}">
                <a16:creationId xmlns:a16="http://schemas.microsoft.com/office/drawing/2014/main" xmlns="" id="{32B77666-7D68-7640-8746-4251E32DDEC9}"/>
              </a:ext>
            </a:extLst>
          </p:cNvPr>
          <p:cNvSpPr/>
          <p:nvPr/>
        </p:nvSpPr>
        <p:spPr>
          <a:xfrm>
            <a:off x="349955" y="196426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Basics</a:t>
            </a:r>
          </a:p>
        </p:txBody>
      </p:sp>
      <p:sp>
        <p:nvSpPr>
          <p:cNvPr id="8" name="Rounded Rectangle 7">
            <a:extLst>
              <a:ext uri="{FF2B5EF4-FFF2-40B4-BE49-F238E27FC236}">
                <a16:creationId xmlns:a16="http://schemas.microsoft.com/office/drawing/2014/main" xmlns="" id="{BEB4A6B5-C72B-8F44-BDE2-3B623BBBBB9C}"/>
              </a:ext>
            </a:extLst>
          </p:cNvPr>
          <p:cNvSpPr/>
          <p:nvPr/>
        </p:nvSpPr>
        <p:spPr>
          <a:xfrm>
            <a:off x="349955" y="300613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Desired and Current States</a:t>
            </a:r>
          </a:p>
        </p:txBody>
      </p:sp>
      <p:sp>
        <p:nvSpPr>
          <p:cNvPr id="9" name="Rounded Rectangle 8">
            <a:extLst>
              <a:ext uri="{FF2B5EF4-FFF2-40B4-BE49-F238E27FC236}">
                <a16:creationId xmlns:a16="http://schemas.microsoft.com/office/drawing/2014/main" xmlns="" id="{4782980A-24F1-7F4A-8604-3D59142EFA72}"/>
              </a:ext>
            </a:extLst>
          </p:cNvPr>
          <p:cNvSpPr/>
          <p:nvPr/>
        </p:nvSpPr>
        <p:spPr>
          <a:xfrm>
            <a:off x="349955" y="404799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Storage and Locking</a:t>
            </a:r>
          </a:p>
        </p:txBody>
      </p:sp>
      <p:sp>
        <p:nvSpPr>
          <p:cNvPr id="11" name="Rounded Rectangle 10">
            <a:extLst>
              <a:ext uri="{FF2B5EF4-FFF2-40B4-BE49-F238E27FC236}">
                <a16:creationId xmlns:a16="http://schemas.microsoft.com/office/drawing/2014/main" xmlns="" id="{EDCF5125-14D8-F04B-8B05-F5F3B155A83C}"/>
              </a:ext>
            </a:extLst>
          </p:cNvPr>
          <p:cNvSpPr/>
          <p:nvPr/>
        </p:nvSpPr>
        <p:spPr>
          <a:xfrm>
            <a:off x="349955" y="508986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Commands</a:t>
            </a:r>
          </a:p>
        </p:txBody>
      </p:sp>
      <p:sp>
        <p:nvSpPr>
          <p:cNvPr id="12" name="Rounded Rectangle 11">
            <a:extLst>
              <a:ext uri="{FF2B5EF4-FFF2-40B4-BE49-F238E27FC236}">
                <a16:creationId xmlns:a16="http://schemas.microsoft.com/office/drawing/2014/main" xmlns="" id="{406B7429-548F-554F-AE24-0B3988E76F33}"/>
              </a:ext>
            </a:extLst>
          </p:cNvPr>
          <p:cNvSpPr/>
          <p:nvPr/>
        </p:nvSpPr>
        <p:spPr>
          <a:xfrm>
            <a:off x="349955" y="613172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Datasource</a:t>
            </a:r>
          </a:p>
        </p:txBody>
      </p:sp>
      <p:sp>
        <p:nvSpPr>
          <p:cNvPr id="4" name="Oval 3">
            <a:extLst>
              <a:ext uri="{FF2B5EF4-FFF2-40B4-BE49-F238E27FC236}">
                <a16:creationId xmlns:a16="http://schemas.microsoft.com/office/drawing/2014/main" xmlns="" id="{9420B97E-BFB4-C547-8A19-EC10B0A9586D}"/>
              </a:ext>
            </a:extLst>
          </p:cNvPr>
          <p:cNvSpPr/>
          <p:nvPr/>
        </p:nvSpPr>
        <p:spPr>
          <a:xfrm>
            <a:off x="10848622" y="3468977"/>
            <a:ext cx="3510845" cy="208373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5 Demos</a:t>
            </a:r>
          </a:p>
        </p:txBody>
      </p:sp>
    </p:spTree>
    <p:extLst>
      <p:ext uri="{BB962C8B-B14F-4D97-AF65-F5344CB8AC3E}">
        <p14:creationId xmlns:p14="http://schemas.microsoft.com/office/powerpoint/2010/main" val="3214241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xmlns=""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xmlns=""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xmlns=""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xmlns=""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xmlns=""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xmlns=""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xmlns=""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xmlns=""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xmlns=""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957255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xmlns="" id="{670CE90A-22B9-5F48-9572-5AFA45F9E2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58000" y="6219701"/>
            <a:ext cx="914400" cy="914400"/>
          </a:xfrm>
          <a:prstGeom prst="rect">
            <a:avLst/>
          </a:prstGeom>
        </p:spPr>
      </p:pic>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xmlns=""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xmlns=""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xmlns=""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xmlns=""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xmlns=""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xmlns=""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xmlns=""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xmlns=""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xmlns=""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xmlns=""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243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r>
              <a:rPr lang="en-IN" dirty="0"/>
              <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r>
              <a:rPr lang="en-US" dirty="0"/>
              <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xmlns="" id="{E3461B2B-7E34-894B-AF76-E86B982B86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51964" y="572822"/>
            <a:ext cx="914400" cy="914400"/>
          </a:xfrm>
          <a:prstGeom prst="rect">
            <a:avLst/>
          </a:prstGeom>
        </p:spPr>
      </p:pic>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xmlns=""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xmlns=""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xmlns=""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xmlns=""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677409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xmlns=""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xmlns=""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xmlns=""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xmlns=""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xmlns=""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378650</TotalTime>
  <Words>4659</Words>
  <Application>Microsoft Office PowerPoint</Application>
  <PresentationFormat>Custom</PresentationFormat>
  <Paragraphs>1122</Paragraphs>
  <Slides>121</Slides>
  <Notes>0</Notes>
  <HiddenSlides>0</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Office Theme</vt:lpstr>
      <vt:lpstr>PowerPoint Presentation</vt:lpstr>
      <vt:lpstr>Terraform Language Basics – Configuration Syntax</vt:lpstr>
      <vt:lpstr>PowerPoint Presentation</vt:lpstr>
      <vt:lpstr>Terraform Providers</vt:lpstr>
      <vt:lpstr>PowerPoint Presentation</vt:lpstr>
      <vt:lpstr>PowerPoint Presentation</vt:lpstr>
      <vt:lpstr>Output Values – 3 Demos</vt:lpstr>
      <vt:lpstr>Terraform Local Values -  2 Demos</vt:lpstr>
      <vt:lpstr>PowerPoint Presentation</vt:lpstr>
      <vt:lpstr>Terraform  State</vt:lpstr>
      <vt:lpstr>Desired &amp; Current Terraform States</vt:lpstr>
      <vt:lpstr>What is Terraform Backend ?</vt:lpstr>
      <vt:lpstr>Local State File</vt:lpstr>
      <vt:lpstr>PowerPoint Presentation</vt:lpstr>
      <vt:lpstr>Terraform Commands – State Perspective</vt:lpstr>
      <vt:lpstr>Terraform Remote State Datasource</vt:lpstr>
      <vt:lpstr>Types of Provisioners</vt:lpstr>
      <vt:lpstr>Terraform Modules</vt:lpstr>
      <vt:lpstr>PowerPoint Presentation</vt:lpstr>
      <vt:lpstr>PowerPoint Presentation</vt:lpstr>
      <vt:lpstr>PowerPoint Presentation</vt:lpstr>
      <vt:lpstr>PowerPoint Presentation</vt:lpstr>
      <vt:lpstr>PowerPoint Presentation</vt:lpstr>
      <vt:lpstr>PowerPoint Presentation</vt:lpstr>
      <vt:lpstr>Terraform Cloud &amp; Sentinel Policies</vt:lpstr>
      <vt:lpstr>PowerPoint Presentation</vt:lpstr>
      <vt:lpstr>PowerPoint Presentation</vt:lpstr>
      <vt:lpstr>Terraform Cloud &amp; Sentinel</vt:lpstr>
      <vt:lpstr>Terraform Cloud</vt:lpstr>
      <vt:lpstr>PowerPoint Presentation</vt:lpstr>
      <vt:lpstr>Additional Terraform Concepts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chand</cp:lastModifiedBy>
  <cp:revision>1173</cp:revision>
  <cp:lastPrinted>2021-07-02T11:42:58Z</cp:lastPrinted>
  <dcterms:created xsi:type="dcterms:W3CDTF">2019-11-12T03:20:49Z</dcterms:created>
  <dcterms:modified xsi:type="dcterms:W3CDTF">2024-06-06T00:06:19Z</dcterms:modified>
</cp:coreProperties>
</file>